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Open Sauce Bold" charset="1" panose="00000800000000000000"/>
      <p:regular r:id="rId12"/>
    </p:embeddedFont>
    <p:embeddedFont>
      <p:font typeface="Aileron Bold" charset="1" panose="00000800000000000000"/>
      <p:regular r:id="rId13"/>
    </p:embeddedFont>
    <p:embeddedFont>
      <p:font typeface="Archivo Black" charset="1" panose="020B0A03020202020B04"/>
      <p:regular r:id="rId14"/>
    </p:embeddedFont>
    <p:embeddedFont>
      <p:font typeface="Arimo Bold" charset="1" panose="020B0704020202020204"/>
      <p:regular r:id="rId15"/>
    </p:embeddedFont>
    <p:embeddedFont>
      <p:font typeface="Aileron" charset="1" panose="00000500000000000000"/>
      <p:regular r:id="rId16"/>
    </p:embeddedFont>
    <p:embeddedFont>
      <p:font typeface="Arimo" charset="1" panose="020B0604020202020204"/>
      <p:regular r:id="rId17"/>
    </p:embeddedFont>
    <p:embeddedFont>
      <p:font typeface="Canva Sans Bold" charset="1" panose="020B0803030501040103"/>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091381" y="2112340"/>
            <a:ext cx="11804615" cy="5961366"/>
          </a:xfrm>
          <a:custGeom>
            <a:avLst/>
            <a:gdLst/>
            <a:ahLst/>
            <a:cxnLst/>
            <a:rect r="r" b="b" t="t" l="l"/>
            <a:pathLst>
              <a:path h="5961366" w="11804615">
                <a:moveTo>
                  <a:pt x="0" y="0"/>
                </a:moveTo>
                <a:lnTo>
                  <a:pt x="11804615" y="0"/>
                </a:lnTo>
                <a:lnTo>
                  <a:pt x="11804615" y="5961367"/>
                </a:lnTo>
                <a:lnTo>
                  <a:pt x="0" y="5961367"/>
                </a:lnTo>
                <a:lnTo>
                  <a:pt x="0" y="0"/>
                </a:lnTo>
                <a:close/>
              </a:path>
            </a:pathLst>
          </a:custGeom>
          <a:blipFill>
            <a:blip r:embed="rId3"/>
            <a:stretch>
              <a:fillRect l="-10618" t="-78456" r="-17403" b="-75052"/>
            </a:stretch>
          </a:blipFill>
        </p:spPr>
      </p:sp>
      <p:sp>
        <p:nvSpPr>
          <p:cNvPr name="TextBox 4" id="4"/>
          <p:cNvSpPr txBox="true"/>
          <p:nvPr/>
        </p:nvSpPr>
        <p:spPr>
          <a:xfrm rot="0">
            <a:off x="1028700" y="8970406"/>
            <a:ext cx="3475218" cy="257175"/>
          </a:xfrm>
          <a:prstGeom prst="rect">
            <a:avLst/>
          </a:prstGeom>
        </p:spPr>
        <p:txBody>
          <a:bodyPr anchor="t" rtlCol="false" tIns="0" lIns="0" bIns="0" rIns="0">
            <a:spAutoFit/>
          </a:bodyPr>
          <a:lstStyle/>
          <a:p>
            <a:pPr algn="l">
              <a:lnSpc>
                <a:spcPts val="2100"/>
              </a:lnSpc>
              <a:spcBef>
                <a:spcPct val="0"/>
              </a:spcBef>
            </a:pPr>
            <a:r>
              <a:rPr lang="en-US" b="true" sz="1500" spc="-60">
                <a:solidFill>
                  <a:srgbClr val="F6E9CE"/>
                </a:solidFill>
                <a:latin typeface="Open Sauce Bold"/>
                <a:ea typeface="Open Sauce Bold"/>
                <a:cs typeface="Open Sauce Bold"/>
                <a:sym typeface="Open Sauce Bold"/>
              </a:rPr>
              <a:t>MARCH 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9222" r="0" b="-9222"/>
            </a:stretch>
          </a:blipFill>
        </p:spPr>
      </p:sp>
      <p:sp>
        <p:nvSpPr>
          <p:cNvPr name="Freeform 3" id="3"/>
          <p:cNvSpPr/>
          <p:nvPr/>
        </p:nvSpPr>
        <p:spPr>
          <a:xfrm flipH="false" flipV="false" rot="0">
            <a:off x="7169530" y="-1053057"/>
            <a:ext cx="14555721" cy="15573168"/>
          </a:xfrm>
          <a:custGeom>
            <a:avLst/>
            <a:gdLst/>
            <a:ahLst/>
            <a:cxnLst/>
            <a:rect r="r" b="b" t="t" l="l"/>
            <a:pathLst>
              <a:path h="15573168" w="14555721">
                <a:moveTo>
                  <a:pt x="0" y="0"/>
                </a:moveTo>
                <a:lnTo>
                  <a:pt x="14555721" y="0"/>
                </a:lnTo>
                <a:lnTo>
                  <a:pt x="14555721" y="15573168"/>
                </a:lnTo>
                <a:lnTo>
                  <a:pt x="0" y="15573168"/>
                </a:lnTo>
                <a:lnTo>
                  <a:pt x="0" y="0"/>
                </a:lnTo>
                <a:close/>
              </a:path>
            </a:pathLst>
          </a:custGeom>
          <a:blipFill>
            <a:blip r:embed="rId3"/>
            <a:stretch>
              <a:fillRect l="0" t="0" r="0" b="0"/>
            </a:stretch>
          </a:blipFill>
        </p:spPr>
      </p:sp>
      <p:sp>
        <p:nvSpPr>
          <p:cNvPr name="TextBox 4" id="4"/>
          <p:cNvSpPr txBox="true"/>
          <p:nvPr/>
        </p:nvSpPr>
        <p:spPr>
          <a:xfrm rot="0">
            <a:off x="6835299" y="9007221"/>
            <a:ext cx="4617401" cy="251079"/>
          </a:xfrm>
          <a:prstGeom prst="rect">
            <a:avLst/>
          </a:prstGeom>
        </p:spPr>
        <p:txBody>
          <a:bodyPr anchor="t" rtlCol="false" tIns="0" lIns="0" bIns="0" rIns="0">
            <a:spAutoFit/>
          </a:bodyPr>
          <a:lstStyle/>
          <a:p>
            <a:pPr algn="ctr">
              <a:lnSpc>
                <a:spcPts val="1907"/>
              </a:lnSpc>
            </a:pPr>
            <a:r>
              <a:rPr lang="en-US" b="true" sz="1799">
                <a:solidFill>
                  <a:srgbClr val="F6E9CE"/>
                </a:solidFill>
                <a:latin typeface="Aileron Bold"/>
                <a:ea typeface="Aileron Bold"/>
                <a:cs typeface="Aileron Bold"/>
                <a:sym typeface="Aileron Bold"/>
              </a:rPr>
              <a:t>2/5</a:t>
            </a:r>
          </a:p>
        </p:txBody>
      </p:sp>
      <p:sp>
        <p:nvSpPr>
          <p:cNvPr name="TextBox 5" id="5"/>
          <p:cNvSpPr txBox="true"/>
          <p:nvPr/>
        </p:nvSpPr>
        <p:spPr>
          <a:xfrm rot="0">
            <a:off x="1028700" y="9007221"/>
            <a:ext cx="4617401" cy="251079"/>
          </a:xfrm>
          <a:prstGeom prst="rect">
            <a:avLst/>
          </a:prstGeom>
        </p:spPr>
        <p:txBody>
          <a:bodyPr anchor="t" rtlCol="false" tIns="0" lIns="0" bIns="0" rIns="0">
            <a:spAutoFit/>
          </a:bodyPr>
          <a:lstStyle/>
          <a:p>
            <a:pPr algn="l">
              <a:lnSpc>
                <a:spcPts val="1907"/>
              </a:lnSpc>
            </a:pPr>
            <a:r>
              <a:rPr lang="en-US" b="true" sz="1799">
                <a:solidFill>
                  <a:srgbClr val="FFFFFF"/>
                </a:solidFill>
                <a:latin typeface="Aileron Bold"/>
                <a:ea typeface="Aileron Bold"/>
                <a:cs typeface="Aileron Bold"/>
                <a:sym typeface="Aileron Bold"/>
              </a:rPr>
              <a:t>MARCH 2026</a:t>
            </a:r>
          </a:p>
        </p:txBody>
      </p:sp>
      <p:sp>
        <p:nvSpPr>
          <p:cNvPr name="TextBox 6" id="6"/>
          <p:cNvSpPr txBox="true"/>
          <p:nvPr/>
        </p:nvSpPr>
        <p:spPr>
          <a:xfrm rot="0">
            <a:off x="1028700" y="1251232"/>
            <a:ext cx="10550346" cy="1919347"/>
          </a:xfrm>
          <a:prstGeom prst="rect">
            <a:avLst/>
          </a:prstGeom>
        </p:spPr>
        <p:txBody>
          <a:bodyPr anchor="t" rtlCol="false" tIns="0" lIns="0" bIns="0" rIns="0">
            <a:spAutoFit/>
          </a:bodyPr>
          <a:lstStyle/>
          <a:p>
            <a:pPr algn="l">
              <a:lnSpc>
                <a:spcPts val="13924"/>
              </a:lnSpc>
            </a:pPr>
            <a:r>
              <a:rPr lang="en-US" sz="15135" spc="-893">
                <a:solidFill>
                  <a:srgbClr val="FFFFFF"/>
                </a:solidFill>
                <a:latin typeface="Archivo Black"/>
                <a:ea typeface="Archivo Black"/>
                <a:cs typeface="Archivo Black"/>
                <a:sym typeface="Archivo Black"/>
              </a:rPr>
              <a:t>about us</a:t>
            </a:r>
          </a:p>
        </p:txBody>
      </p:sp>
      <p:sp>
        <p:nvSpPr>
          <p:cNvPr name="TextBox 7" id="7"/>
          <p:cNvSpPr txBox="true"/>
          <p:nvPr/>
        </p:nvSpPr>
        <p:spPr>
          <a:xfrm rot="0">
            <a:off x="1028700" y="3133598"/>
            <a:ext cx="13418691" cy="2152777"/>
          </a:xfrm>
          <a:prstGeom prst="rect">
            <a:avLst/>
          </a:prstGeom>
        </p:spPr>
        <p:txBody>
          <a:bodyPr anchor="t" rtlCol="false" tIns="0" lIns="0" bIns="0" rIns="0">
            <a:spAutoFit/>
          </a:bodyPr>
          <a:lstStyle/>
          <a:p>
            <a:pPr algn="l">
              <a:lnSpc>
                <a:spcPts val="2649"/>
              </a:lnSpc>
            </a:pPr>
            <a:r>
              <a:rPr lang="en-US" b="true" sz="2499">
                <a:solidFill>
                  <a:srgbClr val="FFFFFF"/>
                </a:solidFill>
                <a:latin typeface="Aileron Bold"/>
                <a:ea typeface="Aileron Bold"/>
                <a:cs typeface="Aileron Bold"/>
                <a:sym typeface="Aileron Bold"/>
              </a:rPr>
              <a:t>BROUGHT TO LIFE BY POKUAA ADU AND BRIGHT OWUSU-KONADU, ALASA MAGAZINE LENDS ITSELF TO REIMAGINING WHAT TRADITIONAL PRINT MEDIA CAN EVOLVE INTO, THE CONCEPT OF COLLABORATIVE CREATION, AND THE POSSIBILITIES THAT COME FROM REVIVING PAST IDEALS AND QUESTIONING NEW TECHNOLOGY WITH UNCHARACTERISTIC RIGOR.</a:t>
            </a:r>
          </a:p>
          <a:p>
            <a:pPr algn="l">
              <a:lnSpc>
                <a:spcPts val="1907"/>
              </a:lnSpc>
            </a:pPr>
          </a:p>
          <a:p>
            <a:pPr algn="l">
              <a:lnSpc>
                <a:spcPts val="1907"/>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1057275" y="6025463"/>
            <a:ext cx="29103770" cy="11408678"/>
          </a:xfrm>
          <a:custGeom>
            <a:avLst/>
            <a:gdLst/>
            <a:ahLst/>
            <a:cxnLst/>
            <a:rect r="r" b="b" t="t" l="l"/>
            <a:pathLst>
              <a:path h="11408678" w="29103770">
                <a:moveTo>
                  <a:pt x="0" y="0"/>
                </a:moveTo>
                <a:lnTo>
                  <a:pt x="29103770" y="0"/>
                </a:lnTo>
                <a:lnTo>
                  <a:pt x="29103770" y="11408677"/>
                </a:lnTo>
                <a:lnTo>
                  <a:pt x="0" y="11408677"/>
                </a:lnTo>
                <a:lnTo>
                  <a:pt x="0" y="0"/>
                </a:lnTo>
                <a:close/>
              </a:path>
            </a:pathLst>
          </a:custGeom>
          <a:blipFill>
            <a:blip r:embed="rId3"/>
            <a:stretch>
              <a:fillRect l="0" t="0" r="0" b="0"/>
            </a:stretch>
          </a:blipFill>
        </p:spPr>
      </p:sp>
      <p:sp>
        <p:nvSpPr>
          <p:cNvPr name="TextBox 4" id="4"/>
          <p:cNvSpPr txBox="true"/>
          <p:nvPr/>
        </p:nvSpPr>
        <p:spPr>
          <a:xfrm rot="0">
            <a:off x="6835299" y="9007221"/>
            <a:ext cx="4617401" cy="251079"/>
          </a:xfrm>
          <a:prstGeom prst="rect">
            <a:avLst/>
          </a:prstGeom>
        </p:spPr>
        <p:txBody>
          <a:bodyPr anchor="t" rtlCol="false" tIns="0" lIns="0" bIns="0" rIns="0">
            <a:spAutoFit/>
          </a:bodyPr>
          <a:lstStyle/>
          <a:p>
            <a:pPr algn="ctr">
              <a:lnSpc>
                <a:spcPts val="1907"/>
              </a:lnSpc>
            </a:pPr>
            <a:r>
              <a:rPr lang="en-US" b="true" sz="1799">
                <a:solidFill>
                  <a:srgbClr val="F6E9CE"/>
                </a:solidFill>
                <a:latin typeface="Aileron Bold"/>
                <a:ea typeface="Aileron Bold"/>
                <a:cs typeface="Aileron Bold"/>
                <a:sym typeface="Aileron Bold"/>
              </a:rPr>
              <a:t>3/5</a:t>
            </a:r>
          </a:p>
        </p:txBody>
      </p:sp>
      <p:sp>
        <p:nvSpPr>
          <p:cNvPr name="TextBox 5" id="5"/>
          <p:cNvSpPr txBox="true"/>
          <p:nvPr/>
        </p:nvSpPr>
        <p:spPr>
          <a:xfrm rot="0">
            <a:off x="1057275" y="9092946"/>
            <a:ext cx="4617401" cy="251079"/>
          </a:xfrm>
          <a:prstGeom prst="rect">
            <a:avLst/>
          </a:prstGeom>
        </p:spPr>
        <p:txBody>
          <a:bodyPr anchor="t" rtlCol="false" tIns="0" lIns="0" bIns="0" rIns="0">
            <a:spAutoFit/>
          </a:bodyPr>
          <a:lstStyle/>
          <a:p>
            <a:pPr algn="l">
              <a:lnSpc>
                <a:spcPts val="1907"/>
              </a:lnSpc>
            </a:pPr>
            <a:r>
              <a:rPr lang="en-US" b="true" sz="1799">
                <a:solidFill>
                  <a:srgbClr val="FFFFFF"/>
                </a:solidFill>
                <a:latin typeface="Aileron Bold"/>
                <a:ea typeface="Aileron Bold"/>
                <a:cs typeface="Aileron Bold"/>
                <a:sym typeface="Aileron Bold"/>
              </a:rPr>
              <a:t>MARCH 2026</a:t>
            </a:r>
          </a:p>
        </p:txBody>
      </p:sp>
      <p:sp>
        <p:nvSpPr>
          <p:cNvPr name="TextBox 6" id="6"/>
          <p:cNvSpPr txBox="true"/>
          <p:nvPr/>
        </p:nvSpPr>
        <p:spPr>
          <a:xfrm rot="0">
            <a:off x="920425" y="686225"/>
            <a:ext cx="16230600" cy="1919347"/>
          </a:xfrm>
          <a:prstGeom prst="rect">
            <a:avLst/>
          </a:prstGeom>
        </p:spPr>
        <p:txBody>
          <a:bodyPr anchor="t" rtlCol="false" tIns="0" lIns="0" bIns="0" rIns="0">
            <a:spAutoFit/>
          </a:bodyPr>
          <a:lstStyle/>
          <a:p>
            <a:pPr algn="l">
              <a:lnSpc>
                <a:spcPts val="13924"/>
              </a:lnSpc>
            </a:pPr>
            <a:r>
              <a:rPr lang="en-US" sz="15135" spc="-302">
                <a:solidFill>
                  <a:srgbClr val="FFFFFF"/>
                </a:solidFill>
                <a:latin typeface="Archivo Black"/>
                <a:ea typeface="Archivo Black"/>
                <a:cs typeface="Archivo Black"/>
                <a:sym typeface="Archivo Black"/>
              </a:rPr>
              <a:t>target audience</a:t>
            </a:r>
          </a:p>
        </p:txBody>
      </p:sp>
      <p:sp>
        <p:nvSpPr>
          <p:cNvPr name="TextBox 7" id="7"/>
          <p:cNvSpPr txBox="true"/>
          <p:nvPr/>
        </p:nvSpPr>
        <p:spPr>
          <a:xfrm rot="0">
            <a:off x="1057275" y="2779522"/>
            <a:ext cx="5521328" cy="510032"/>
          </a:xfrm>
          <a:prstGeom prst="rect">
            <a:avLst/>
          </a:prstGeom>
        </p:spPr>
        <p:txBody>
          <a:bodyPr anchor="t" rtlCol="false" tIns="0" lIns="0" bIns="0" rIns="0">
            <a:spAutoFit/>
          </a:bodyPr>
          <a:lstStyle/>
          <a:p>
            <a:pPr algn="just">
              <a:lnSpc>
                <a:spcPts val="2013"/>
              </a:lnSpc>
            </a:pPr>
            <a:r>
              <a:rPr lang="en-US" b="true" sz="1899">
                <a:solidFill>
                  <a:srgbClr val="FFFFFF"/>
                </a:solidFill>
                <a:latin typeface="Aileron Bold"/>
                <a:ea typeface="Aileron Bold"/>
                <a:cs typeface="Aileron Bold"/>
                <a:sym typeface="Aileron Bold"/>
              </a:rPr>
              <a:t>TO CONNECT EFFECTIVELY, WE’VE IDENTIFIED AND UNDERSTAND OUR AUDIENCE:</a:t>
            </a:r>
          </a:p>
        </p:txBody>
      </p:sp>
      <p:graphicFrame>
        <p:nvGraphicFramePr>
          <p:cNvPr name="Table 8" id="8"/>
          <p:cNvGraphicFramePr>
            <a:graphicFrameLocks noGrp="true"/>
          </p:cNvGraphicFramePr>
          <p:nvPr/>
        </p:nvGraphicFramePr>
        <p:xfrm>
          <a:off x="1028700" y="3702661"/>
          <a:ext cx="14886443" cy="4119167"/>
        </p:xfrm>
        <a:graphic>
          <a:graphicData uri="http://schemas.openxmlformats.org/drawingml/2006/table">
            <a:tbl>
              <a:tblPr/>
              <a:tblGrid>
                <a:gridCol w="14886443"/>
              </a:tblGrid>
              <a:tr h="2059583">
                <a:tc>
                  <a:txBody>
                    <a:bodyPr anchor="t" rtlCol="false"/>
                    <a:lstStyle/>
                    <a:p>
                      <a:pPr algn="l">
                        <a:lnSpc>
                          <a:spcPts val="2799"/>
                        </a:lnSpc>
                        <a:defRPr/>
                      </a:pPr>
                      <a:r>
                        <a:rPr lang="en-US" sz="1999" b="true">
                          <a:solidFill>
                            <a:srgbClr val="FFFFFF"/>
                          </a:solidFill>
                          <a:latin typeface="Aileron Bold"/>
                          <a:ea typeface="Aileron Bold"/>
                          <a:cs typeface="Aileron Bold"/>
                          <a:sym typeface="Aileron Bold"/>
                        </a:rPr>
                        <a:t>DEMOGRAPHICS:</a:t>
                      </a:r>
                      <a:endParaRPr lang="en-US" sz="1100"/>
                    </a:p>
                    <a:p>
                      <a:pPr algn="l">
                        <a:lnSpc>
                          <a:spcPts val="2799"/>
                        </a:lnSpc>
                      </a:pPr>
                    </a:p>
                    <a:p>
                      <a:pPr algn="l">
                        <a:lnSpc>
                          <a:spcPts val="2799"/>
                        </a:lnSpc>
                      </a:pPr>
                      <a:r>
                        <a:rPr lang="en-US" sz="1999" b="true">
                          <a:solidFill>
                            <a:srgbClr val="FFFFFF"/>
                          </a:solidFill>
                          <a:latin typeface="Aileron Bold"/>
                          <a:ea typeface="Aileron Bold"/>
                          <a:cs typeface="Aileron Bold"/>
                          <a:sym typeface="Aileron Bold"/>
                        </a:rPr>
                        <a:t>24-25 YEAR OLD AFRICANS ON THE CONTINENT AND WITHIN THE DIASPORA </a:t>
                      </a:r>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2059583">
                <a:tc>
                  <a:txBody>
                    <a:bodyPr anchor="t" rtlCol="false"/>
                    <a:lstStyle/>
                    <a:p>
                      <a:pPr algn="l">
                        <a:lnSpc>
                          <a:spcPts val="2799"/>
                        </a:lnSpc>
                        <a:defRPr/>
                      </a:pPr>
                      <a:endParaRPr lang="en-US" sz="1100"/>
                    </a:p>
                    <a:p>
                      <a:pPr algn="l">
                        <a:lnSpc>
                          <a:spcPts val="2799"/>
                        </a:lnSpc>
                      </a:pPr>
                      <a:r>
                        <a:rPr lang="en-US" sz="1999" b="true">
                          <a:solidFill>
                            <a:srgbClr val="FFFFFF"/>
                          </a:solidFill>
                          <a:latin typeface="Aileron Bold"/>
                          <a:ea typeface="Aileron Bold"/>
                          <a:cs typeface="Aileron Bold"/>
                          <a:sym typeface="Aileron Bold"/>
                        </a:rPr>
                        <a:t>PSYCHOGRAPHICS: PEOPLE WHO ARE CONCERNED WITH ART, SUSTAINABILITY, CULTURE &amp; LIFESTYLE CONTENT</a:t>
                      </a:r>
                    </a:p>
                    <a:p>
                      <a:pPr algn="l">
                        <a:lnSpc>
                          <a:spcPts val="2799"/>
                        </a:lnSpc>
                      </a:pPr>
                    </a:p>
                    <a:p>
                      <a:pPr algn="l">
                        <a:lnSpc>
                          <a:spcPts val="2799"/>
                        </a:lnSpc>
                      </a:pPr>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bl>
          </a:graphicData>
        </a:graphic>
      </p:graphicFrame>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9222" r="0" b="-9222"/>
            </a:stretch>
          </a:blipFill>
        </p:spPr>
      </p:sp>
      <p:sp>
        <p:nvSpPr>
          <p:cNvPr name="Freeform 3" id="3"/>
          <p:cNvSpPr/>
          <p:nvPr/>
        </p:nvSpPr>
        <p:spPr>
          <a:xfrm flipH="true" flipV="true" rot="1195770">
            <a:off x="-17429981" y="-364945"/>
            <a:ext cx="28381025" cy="24147134"/>
          </a:xfrm>
          <a:custGeom>
            <a:avLst/>
            <a:gdLst/>
            <a:ahLst/>
            <a:cxnLst/>
            <a:rect r="r" b="b" t="t" l="l"/>
            <a:pathLst>
              <a:path h="24147134" w="28381025">
                <a:moveTo>
                  <a:pt x="28381024" y="24147134"/>
                </a:moveTo>
                <a:lnTo>
                  <a:pt x="0" y="24147134"/>
                </a:lnTo>
                <a:lnTo>
                  <a:pt x="0" y="0"/>
                </a:lnTo>
                <a:lnTo>
                  <a:pt x="28381024" y="0"/>
                </a:lnTo>
                <a:lnTo>
                  <a:pt x="28381024" y="2414713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6835299" y="9007221"/>
            <a:ext cx="4617401" cy="251079"/>
          </a:xfrm>
          <a:prstGeom prst="rect">
            <a:avLst/>
          </a:prstGeom>
        </p:spPr>
        <p:txBody>
          <a:bodyPr anchor="t" rtlCol="false" tIns="0" lIns="0" bIns="0" rIns="0">
            <a:spAutoFit/>
          </a:bodyPr>
          <a:lstStyle/>
          <a:p>
            <a:pPr algn="ctr">
              <a:lnSpc>
                <a:spcPts val="1907"/>
              </a:lnSpc>
            </a:pPr>
            <a:r>
              <a:rPr lang="en-US" b="true" sz="1799">
                <a:solidFill>
                  <a:srgbClr val="F6E9CE"/>
                </a:solidFill>
                <a:latin typeface="Aileron Bold"/>
                <a:ea typeface="Aileron Bold"/>
                <a:cs typeface="Aileron Bold"/>
                <a:sym typeface="Aileron Bold"/>
              </a:rPr>
              <a:t>4/5</a:t>
            </a:r>
          </a:p>
        </p:txBody>
      </p:sp>
      <p:sp>
        <p:nvSpPr>
          <p:cNvPr name="TextBox 5" id="5"/>
          <p:cNvSpPr txBox="true"/>
          <p:nvPr/>
        </p:nvSpPr>
        <p:spPr>
          <a:xfrm rot="0">
            <a:off x="1028700" y="9007221"/>
            <a:ext cx="4617401" cy="251079"/>
          </a:xfrm>
          <a:prstGeom prst="rect">
            <a:avLst/>
          </a:prstGeom>
        </p:spPr>
        <p:txBody>
          <a:bodyPr anchor="t" rtlCol="false" tIns="0" lIns="0" bIns="0" rIns="0">
            <a:spAutoFit/>
          </a:bodyPr>
          <a:lstStyle/>
          <a:p>
            <a:pPr algn="l">
              <a:lnSpc>
                <a:spcPts val="1907"/>
              </a:lnSpc>
            </a:pPr>
            <a:r>
              <a:rPr lang="en-US" b="true" sz="1799">
                <a:solidFill>
                  <a:srgbClr val="FFFFFF"/>
                </a:solidFill>
                <a:latin typeface="Aileron Bold"/>
                <a:ea typeface="Aileron Bold"/>
                <a:cs typeface="Aileron Bold"/>
                <a:sym typeface="Aileron Bold"/>
              </a:rPr>
              <a:t>MARCH 2026</a:t>
            </a:r>
          </a:p>
        </p:txBody>
      </p:sp>
      <p:sp>
        <p:nvSpPr>
          <p:cNvPr name="TextBox 6" id="6"/>
          <p:cNvSpPr txBox="true"/>
          <p:nvPr/>
        </p:nvSpPr>
        <p:spPr>
          <a:xfrm rot="0">
            <a:off x="1028700" y="982121"/>
            <a:ext cx="16230600" cy="1919347"/>
          </a:xfrm>
          <a:prstGeom prst="rect">
            <a:avLst/>
          </a:prstGeom>
        </p:spPr>
        <p:txBody>
          <a:bodyPr anchor="t" rtlCol="false" tIns="0" lIns="0" bIns="0" rIns="0">
            <a:spAutoFit/>
          </a:bodyPr>
          <a:lstStyle/>
          <a:p>
            <a:pPr algn="l">
              <a:lnSpc>
                <a:spcPts val="13924"/>
              </a:lnSpc>
            </a:pPr>
            <a:r>
              <a:rPr lang="en-US" sz="15135" spc="-544">
                <a:solidFill>
                  <a:srgbClr val="FFFFFF"/>
                </a:solidFill>
                <a:latin typeface="Archivo Black"/>
                <a:ea typeface="Archivo Black"/>
                <a:cs typeface="Archivo Black"/>
                <a:sym typeface="Archivo Black"/>
              </a:rPr>
              <a:t>rates &amp; pricing</a:t>
            </a:r>
          </a:p>
        </p:txBody>
      </p:sp>
      <p:graphicFrame>
        <p:nvGraphicFramePr>
          <p:cNvPr name="Table 7" id="7"/>
          <p:cNvGraphicFramePr>
            <a:graphicFrameLocks noGrp="true"/>
          </p:cNvGraphicFramePr>
          <p:nvPr/>
        </p:nvGraphicFramePr>
        <p:xfrm>
          <a:off x="1028700" y="3401283"/>
          <a:ext cx="15450633" cy="3843510"/>
        </p:xfrm>
        <a:graphic>
          <a:graphicData uri="http://schemas.openxmlformats.org/drawingml/2006/table">
            <a:tbl>
              <a:tblPr/>
              <a:tblGrid>
                <a:gridCol w="7725317"/>
                <a:gridCol w="7725317"/>
              </a:tblGrid>
              <a:tr h="1103891">
                <a:tc>
                  <a:txBody>
                    <a:bodyPr anchor="t" rtlCol="false"/>
                    <a:lstStyle/>
                    <a:p>
                      <a:pPr algn="l">
                        <a:lnSpc>
                          <a:spcPts val="2799"/>
                        </a:lnSpc>
                        <a:defRPr/>
                      </a:pPr>
                      <a:r>
                        <a:rPr lang="en-US" b="true" sz="1999">
                          <a:solidFill>
                            <a:srgbClr val="FFFFFF"/>
                          </a:solidFill>
                          <a:latin typeface="Arimo Bold"/>
                          <a:ea typeface="Arimo Bold"/>
                          <a:cs typeface="Arimo Bold"/>
                          <a:sym typeface="Arimo Bold"/>
                        </a:rPr>
                        <a:t>ADVERTISEMENT SIZE</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939"/>
                        </a:lnSpc>
                        <a:defRPr/>
                      </a:pPr>
                      <a:r>
                        <a:rPr lang="en-US" sz="2099" b="true">
                          <a:solidFill>
                            <a:srgbClr val="FFFFFF"/>
                          </a:solidFill>
                          <a:latin typeface="Arimo Bold"/>
                          <a:ea typeface="Arimo Bold"/>
                          <a:cs typeface="Arimo Bold"/>
                          <a:sym typeface="Arimo Bold"/>
                        </a:rPr>
                        <a:t>RATES (GHS)</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952339">
                <a:tc>
                  <a:txBody>
                    <a:bodyPr anchor="t" rtlCol="false"/>
                    <a:lstStyle/>
                    <a:p>
                      <a:pPr algn="l">
                        <a:lnSpc>
                          <a:spcPts val="2799"/>
                        </a:lnSpc>
                        <a:defRPr/>
                      </a:pPr>
                      <a:r>
                        <a:rPr lang="en-US" sz="1999">
                          <a:solidFill>
                            <a:srgbClr val="FFFFFF"/>
                          </a:solidFill>
                          <a:latin typeface="Aileron"/>
                          <a:ea typeface="Aileron"/>
                          <a:cs typeface="Aileron"/>
                          <a:sym typeface="Aileron"/>
                        </a:rPr>
                        <a:t>HALF PAGE</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a:solidFill>
                            <a:srgbClr val="FFFFFF"/>
                          </a:solidFill>
                          <a:latin typeface="Aileron"/>
                          <a:ea typeface="Aileron"/>
                          <a:cs typeface="Aileron"/>
                          <a:sym typeface="Aileron"/>
                        </a:rPr>
                        <a:t>1500</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893640">
                <a:tc>
                  <a:txBody>
                    <a:bodyPr anchor="t" rtlCol="false"/>
                    <a:lstStyle/>
                    <a:p>
                      <a:pPr algn="l">
                        <a:lnSpc>
                          <a:spcPts val="2799"/>
                        </a:lnSpc>
                        <a:defRPr/>
                      </a:pPr>
                      <a:r>
                        <a:rPr lang="en-US" sz="1999">
                          <a:solidFill>
                            <a:srgbClr val="FFFFFF"/>
                          </a:solidFill>
                          <a:latin typeface="Aileron"/>
                          <a:ea typeface="Aileron"/>
                          <a:cs typeface="Aileron"/>
                          <a:sym typeface="Aileron"/>
                        </a:rPr>
                        <a:t>FULL PAGE</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a:solidFill>
                            <a:srgbClr val="FFFFFF"/>
                          </a:solidFill>
                          <a:latin typeface="Aileron"/>
                          <a:ea typeface="Aileron"/>
                          <a:cs typeface="Aileron"/>
                          <a:sym typeface="Aileron"/>
                        </a:rPr>
                        <a:t>2000</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893640">
                <a:tc>
                  <a:txBody>
                    <a:bodyPr anchor="t" rtlCol="false"/>
                    <a:lstStyle/>
                    <a:p>
                      <a:pPr algn="l">
                        <a:lnSpc>
                          <a:spcPts val="2799"/>
                        </a:lnSpc>
                        <a:defRPr/>
                      </a:pPr>
                      <a:r>
                        <a:rPr lang="en-US" sz="1999">
                          <a:solidFill>
                            <a:srgbClr val="FFFFFF"/>
                          </a:solidFill>
                          <a:latin typeface="Aileron"/>
                          <a:ea typeface="Aileron"/>
                          <a:cs typeface="Aileron"/>
                          <a:sym typeface="Aileron"/>
                        </a:rPr>
                        <a:t>FULL SPREAD</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a:solidFill>
                            <a:srgbClr val="FFFFFF"/>
                          </a:solidFill>
                          <a:latin typeface="Aileron"/>
                          <a:ea typeface="Aileron"/>
                          <a:cs typeface="Aileron"/>
                          <a:sym typeface="Aileron"/>
                        </a:rPr>
                        <a:t>3000</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9222" r="0" b="-9222"/>
            </a:stretch>
          </a:blipFill>
        </p:spPr>
      </p:sp>
      <p:sp>
        <p:nvSpPr>
          <p:cNvPr name="Freeform 3" id="3"/>
          <p:cNvSpPr/>
          <p:nvPr/>
        </p:nvSpPr>
        <p:spPr>
          <a:xfrm flipH="true" flipV="true" rot="1195770">
            <a:off x="-17429981" y="-364945"/>
            <a:ext cx="28381025" cy="24147134"/>
          </a:xfrm>
          <a:custGeom>
            <a:avLst/>
            <a:gdLst/>
            <a:ahLst/>
            <a:cxnLst/>
            <a:rect r="r" b="b" t="t" l="l"/>
            <a:pathLst>
              <a:path h="24147134" w="28381025">
                <a:moveTo>
                  <a:pt x="28381024" y="24147134"/>
                </a:moveTo>
                <a:lnTo>
                  <a:pt x="0" y="24147134"/>
                </a:lnTo>
                <a:lnTo>
                  <a:pt x="0" y="0"/>
                </a:lnTo>
                <a:lnTo>
                  <a:pt x="28381024" y="0"/>
                </a:lnTo>
                <a:lnTo>
                  <a:pt x="28381024" y="24147134"/>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6835299" y="9007221"/>
            <a:ext cx="4617401" cy="251079"/>
          </a:xfrm>
          <a:prstGeom prst="rect">
            <a:avLst/>
          </a:prstGeom>
        </p:spPr>
        <p:txBody>
          <a:bodyPr anchor="t" rtlCol="false" tIns="0" lIns="0" bIns="0" rIns="0">
            <a:spAutoFit/>
          </a:bodyPr>
          <a:lstStyle/>
          <a:p>
            <a:pPr algn="ctr">
              <a:lnSpc>
                <a:spcPts val="1907"/>
              </a:lnSpc>
            </a:pPr>
            <a:r>
              <a:rPr lang="en-US" b="true" sz="1799">
                <a:solidFill>
                  <a:srgbClr val="F6E9CE"/>
                </a:solidFill>
                <a:latin typeface="Aileron Bold"/>
                <a:ea typeface="Aileron Bold"/>
                <a:cs typeface="Aileron Bold"/>
                <a:sym typeface="Aileron Bold"/>
              </a:rPr>
              <a:t>4/5</a:t>
            </a:r>
          </a:p>
        </p:txBody>
      </p:sp>
      <p:sp>
        <p:nvSpPr>
          <p:cNvPr name="TextBox 5" id="5"/>
          <p:cNvSpPr txBox="true"/>
          <p:nvPr/>
        </p:nvSpPr>
        <p:spPr>
          <a:xfrm rot="0">
            <a:off x="1028700" y="9007221"/>
            <a:ext cx="4617401" cy="251079"/>
          </a:xfrm>
          <a:prstGeom prst="rect">
            <a:avLst/>
          </a:prstGeom>
        </p:spPr>
        <p:txBody>
          <a:bodyPr anchor="t" rtlCol="false" tIns="0" lIns="0" bIns="0" rIns="0">
            <a:spAutoFit/>
          </a:bodyPr>
          <a:lstStyle/>
          <a:p>
            <a:pPr algn="l">
              <a:lnSpc>
                <a:spcPts val="1907"/>
              </a:lnSpc>
            </a:pPr>
            <a:r>
              <a:rPr lang="en-US" b="true" sz="1799">
                <a:solidFill>
                  <a:srgbClr val="FFFFFF"/>
                </a:solidFill>
                <a:latin typeface="Aileron Bold"/>
                <a:ea typeface="Aileron Bold"/>
                <a:cs typeface="Aileron Bold"/>
                <a:sym typeface="Aileron Bold"/>
              </a:rPr>
              <a:t>MARCH 2026</a:t>
            </a:r>
          </a:p>
        </p:txBody>
      </p:sp>
      <p:sp>
        <p:nvSpPr>
          <p:cNvPr name="TextBox 6" id="6"/>
          <p:cNvSpPr txBox="true"/>
          <p:nvPr/>
        </p:nvSpPr>
        <p:spPr>
          <a:xfrm rot="0">
            <a:off x="1028700" y="982121"/>
            <a:ext cx="16230600" cy="1919347"/>
          </a:xfrm>
          <a:prstGeom prst="rect">
            <a:avLst/>
          </a:prstGeom>
        </p:spPr>
        <p:txBody>
          <a:bodyPr anchor="t" rtlCol="false" tIns="0" lIns="0" bIns="0" rIns="0">
            <a:spAutoFit/>
          </a:bodyPr>
          <a:lstStyle/>
          <a:p>
            <a:pPr algn="l">
              <a:lnSpc>
                <a:spcPts val="13924"/>
              </a:lnSpc>
            </a:pPr>
            <a:r>
              <a:rPr lang="en-US" sz="15135" spc="-544">
                <a:solidFill>
                  <a:srgbClr val="FFFFFF"/>
                </a:solidFill>
                <a:latin typeface="Archivo Black"/>
                <a:ea typeface="Archivo Black"/>
                <a:cs typeface="Archivo Black"/>
                <a:sym typeface="Archivo Black"/>
              </a:rPr>
              <a:t>digital rates</a:t>
            </a:r>
          </a:p>
        </p:txBody>
      </p:sp>
      <p:graphicFrame>
        <p:nvGraphicFramePr>
          <p:cNvPr name="Table 7" id="7"/>
          <p:cNvGraphicFramePr>
            <a:graphicFrameLocks noGrp="true"/>
          </p:cNvGraphicFramePr>
          <p:nvPr/>
        </p:nvGraphicFramePr>
        <p:xfrm>
          <a:off x="1028700" y="3401283"/>
          <a:ext cx="15450633" cy="3843510"/>
        </p:xfrm>
        <a:graphic>
          <a:graphicData uri="http://schemas.openxmlformats.org/drawingml/2006/table">
            <a:tbl>
              <a:tblPr/>
              <a:tblGrid>
                <a:gridCol w="5150211"/>
                <a:gridCol w="5150211"/>
                <a:gridCol w="5150211"/>
              </a:tblGrid>
              <a:tr h="1103891">
                <a:tc>
                  <a:txBody>
                    <a:bodyPr anchor="t" rtlCol="false"/>
                    <a:lstStyle/>
                    <a:p>
                      <a:pPr algn="l">
                        <a:lnSpc>
                          <a:spcPts val="2799"/>
                        </a:lnSpc>
                        <a:defRPr/>
                      </a:pPr>
                      <a:r>
                        <a:rPr lang="en-US" sz="1999">
                          <a:solidFill>
                            <a:srgbClr val="FFFFFF"/>
                          </a:solidFill>
                          <a:latin typeface="Arimo"/>
                          <a:ea typeface="Arimo"/>
                          <a:cs typeface="Arimo"/>
                          <a:sym typeface="Arimo"/>
                        </a:rPr>
                        <a:t>PLACEMENT</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939"/>
                        </a:lnSpc>
                        <a:defRPr/>
                      </a:pPr>
                      <a:r>
                        <a:rPr lang="en-US" sz="2099" b="true">
                          <a:solidFill>
                            <a:srgbClr val="FFFFFF"/>
                          </a:solidFill>
                          <a:latin typeface="Arimo Bold"/>
                          <a:ea typeface="Arimo Bold"/>
                          <a:cs typeface="Arimo Bold"/>
                          <a:sym typeface="Arimo Bold"/>
                        </a:rPr>
                        <a:t>RATES (GHS)</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b="true">
                          <a:solidFill>
                            <a:srgbClr val="FFFFFF"/>
                          </a:solidFill>
                          <a:latin typeface="Canva Sans Bold"/>
                          <a:ea typeface="Canva Sans Bold"/>
                          <a:cs typeface="Canva Sans Bold"/>
                          <a:sym typeface="Canva Sans Bold"/>
                        </a:rPr>
                        <a:t>DURATION</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952339">
                <a:tc>
                  <a:txBody>
                    <a:bodyPr anchor="t" rtlCol="false"/>
                    <a:lstStyle/>
                    <a:p>
                      <a:pPr algn="l">
                        <a:lnSpc>
                          <a:spcPts val="2799"/>
                        </a:lnSpc>
                        <a:defRPr/>
                      </a:pPr>
                      <a:r>
                        <a:rPr lang="en-US" sz="1999">
                          <a:solidFill>
                            <a:srgbClr val="FFFFFF"/>
                          </a:solidFill>
                          <a:latin typeface="Aileron"/>
                          <a:ea typeface="Aileron"/>
                          <a:cs typeface="Aileron"/>
                          <a:sym typeface="Aileron"/>
                        </a:rPr>
                        <a:t>INSTAGRAM POST</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a:solidFill>
                            <a:srgbClr val="FFFFFF"/>
                          </a:solidFill>
                          <a:latin typeface="Aileron"/>
                          <a:ea typeface="Aileron"/>
                          <a:cs typeface="Aileron"/>
                          <a:sym typeface="Aileron"/>
                        </a:rPr>
                        <a:t>1500</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893640">
                <a:tc>
                  <a:txBody>
                    <a:bodyPr anchor="t" rtlCol="false"/>
                    <a:lstStyle/>
                    <a:p>
                      <a:pPr algn="l">
                        <a:lnSpc>
                          <a:spcPts val="2799"/>
                        </a:lnSpc>
                        <a:defRPr/>
                      </a:pPr>
                      <a:r>
                        <a:rPr lang="en-US" sz="1999">
                          <a:solidFill>
                            <a:srgbClr val="FFFFFF"/>
                          </a:solidFill>
                          <a:latin typeface="Aileron"/>
                          <a:ea typeface="Aileron"/>
                          <a:cs typeface="Aileron"/>
                          <a:sym typeface="Aileron"/>
                        </a:rPr>
                        <a:t>INSTAGRAM REEL</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a:solidFill>
                            <a:srgbClr val="FFFFFF"/>
                          </a:solidFill>
                          <a:latin typeface="Aileron"/>
                          <a:ea typeface="Aileron"/>
                          <a:cs typeface="Aileron"/>
                          <a:sym typeface="Aileron"/>
                        </a:rPr>
                        <a:t>2000</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r h="893640">
                <a:tc>
                  <a:txBody>
                    <a:bodyPr anchor="t" rtlCol="false"/>
                    <a:lstStyle/>
                    <a:p>
                      <a:pPr algn="l">
                        <a:lnSpc>
                          <a:spcPts val="2799"/>
                        </a:lnSpc>
                        <a:defRPr/>
                      </a:pPr>
                      <a:r>
                        <a:rPr lang="en-US" sz="1999">
                          <a:solidFill>
                            <a:srgbClr val="FFFFFF"/>
                          </a:solidFill>
                          <a:latin typeface="Aileron"/>
                          <a:ea typeface="Aileron"/>
                          <a:cs typeface="Aileron"/>
                          <a:sym typeface="Aileron"/>
                        </a:rPr>
                        <a:t>INSTAGRAM STORY</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r>
                        <a:rPr lang="en-US" sz="1999">
                          <a:solidFill>
                            <a:srgbClr val="FFFFFF"/>
                          </a:solidFill>
                          <a:latin typeface="Aileron"/>
                          <a:ea typeface="Aileron"/>
                          <a:cs typeface="Aileron"/>
                          <a:sym typeface="Aileron"/>
                        </a:rPr>
                        <a:t>3000</a:t>
                      </a: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c>
                  <a:txBody>
                    <a:bodyPr anchor="t" rtlCol="false"/>
                    <a:lstStyle/>
                    <a:p>
                      <a:pPr algn="l">
                        <a:lnSpc>
                          <a:spcPts val="2799"/>
                        </a:lnSpc>
                        <a:defRPr/>
                      </a:pPr>
                      <a:endParaRPr lang="en-US" sz="1100"/>
                    </a:p>
                  </a:txBody>
                  <a:tcPr marL="190500" marR="190500" marT="190500" marB="190500" anchor="ctr">
                    <a:lnL cmpd="sng" algn="ctr" cap="flat" w="47625">
                      <a:solidFill>
                        <a:srgbClr val="F6E9CE"/>
                      </a:solidFill>
                      <a:prstDash val="solid"/>
                      <a:round/>
                      <a:headEnd type="none" w="med" len="med"/>
                      <a:tailEnd type="none" w="med" len="med"/>
                    </a:lnL>
                    <a:lnR cmpd="sng" algn="ctr" cap="flat" w="47625">
                      <a:solidFill>
                        <a:srgbClr val="F6E9CE"/>
                      </a:solidFill>
                      <a:prstDash val="solid"/>
                      <a:round/>
                      <a:headEnd type="none" w="med" len="med"/>
                      <a:tailEnd type="none" w="med" len="med"/>
                    </a:lnR>
                    <a:lnT cmpd="sng" algn="ctr" cap="flat" w="47625">
                      <a:solidFill>
                        <a:srgbClr val="F6E9CE"/>
                      </a:solidFill>
                      <a:prstDash val="solid"/>
                      <a:round/>
                      <a:headEnd type="none" w="med" len="med"/>
                      <a:tailEnd type="none" w="med" len="med"/>
                    </a:lnT>
                    <a:lnB cmpd="sng" algn="ctr" cap="flat" w="47625">
                      <a:solidFill>
                        <a:srgbClr val="F6E9CE"/>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9222" r="0" b="-9222"/>
            </a:stretch>
          </a:blipFill>
        </p:spPr>
      </p:sp>
      <p:sp>
        <p:nvSpPr>
          <p:cNvPr name="Freeform 3" id="3"/>
          <p:cNvSpPr/>
          <p:nvPr/>
        </p:nvSpPr>
        <p:spPr>
          <a:xfrm flipH="false" flipV="false" rot="2821527">
            <a:off x="4057768" y="1302490"/>
            <a:ext cx="20455816" cy="20915497"/>
          </a:xfrm>
          <a:custGeom>
            <a:avLst/>
            <a:gdLst/>
            <a:ahLst/>
            <a:cxnLst/>
            <a:rect r="r" b="b" t="t" l="l"/>
            <a:pathLst>
              <a:path h="20915497" w="20455816">
                <a:moveTo>
                  <a:pt x="0" y="0"/>
                </a:moveTo>
                <a:lnTo>
                  <a:pt x="20455815" y="0"/>
                </a:lnTo>
                <a:lnTo>
                  <a:pt x="20455815" y="20915497"/>
                </a:lnTo>
                <a:lnTo>
                  <a:pt x="0" y="2091549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000125" y="982121"/>
            <a:ext cx="16230600" cy="1919347"/>
          </a:xfrm>
          <a:prstGeom prst="rect">
            <a:avLst/>
          </a:prstGeom>
        </p:spPr>
        <p:txBody>
          <a:bodyPr anchor="t" rtlCol="false" tIns="0" lIns="0" bIns="0" rIns="0">
            <a:spAutoFit/>
          </a:bodyPr>
          <a:lstStyle/>
          <a:p>
            <a:pPr algn="l">
              <a:lnSpc>
                <a:spcPts val="13924"/>
              </a:lnSpc>
            </a:pPr>
            <a:r>
              <a:rPr lang="en-US" sz="15135" spc="-893">
                <a:solidFill>
                  <a:srgbClr val="FFFFFF"/>
                </a:solidFill>
                <a:latin typeface="Archivo Black"/>
                <a:ea typeface="Archivo Black"/>
                <a:cs typeface="Archivo Black"/>
                <a:sym typeface="Archivo Black"/>
              </a:rPr>
              <a:t>thank you</a:t>
            </a:r>
          </a:p>
        </p:txBody>
      </p:sp>
      <p:sp>
        <p:nvSpPr>
          <p:cNvPr name="TextBox 5" id="5"/>
          <p:cNvSpPr txBox="true"/>
          <p:nvPr/>
        </p:nvSpPr>
        <p:spPr>
          <a:xfrm rot="0">
            <a:off x="6835299" y="9007221"/>
            <a:ext cx="4617401" cy="251079"/>
          </a:xfrm>
          <a:prstGeom prst="rect">
            <a:avLst/>
          </a:prstGeom>
        </p:spPr>
        <p:txBody>
          <a:bodyPr anchor="t" rtlCol="false" tIns="0" lIns="0" bIns="0" rIns="0">
            <a:spAutoFit/>
          </a:bodyPr>
          <a:lstStyle/>
          <a:p>
            <a:pPr algn="ctr">
              <a:lnSpc>
                <a:spcPts val="1907"/>
              </a:lnSpc>
            </a:pPr>
            <a:r>
              <a:rPr lang="en-US" b="true" sz="1799">
                <a:solidFill>
                  <a:srgbClr val="F6E9CE"/>
                </a:solidFill>
                <a:latin typeface="Aileron Bold"/>
                <a:ea typeface="Aileron Bold"/>
                <a:cs typeface="Aileron Bold"/>
                <a:sym typeface="Aileron Bold"/>
              </a:rPr>
              <a:t>5/5</a:t>
            </a:r>
          </a:p>
        </p:txBody>
      </p:sp>
      <p:sp>
        <p:nvSpPr>
          <p:cNvPr name="TextBox 6" id="6"/>
          <p:cNvSpPr txBox="true"/>
          <p:nvPr/>
        </p:nvSpPr>
        <p:spPr>
          <a:xfrm rot="0">
            <a:off x="1028700" y="9007221"/>
            <a:ext cx="4617401" cy="251079"/>
          </a:xfrm>
          <a:prstGeom prst="rect">
            <a:avLst/>
          </a:prstGeom>
        </p:spPr>
        <p:txBody>
          <a:bodyPr anchor="t" rtlCol="false" tIns="0" lIns="0" bIns="0" rIns="0">
            <a:spAutoFit/>
          </a:bodyPr>
          <a:lstStyle/>
          <a:p>
            <a:pPr algn="l">
              <a:lnSpc>
                <a:spcPts val="1907"/>
              </a:lnSpc>
            </a:pPr>
            <a:r>
              <a:rPr lang="en-US" b="true" sz="1799">
                <a:solidFill>
                  <a:srgbClr val="FFFFFF"/>
                </a:solidFill>
                <a:latin typeface="Aileron Bold"/>
                <a:ea typeface="Aileron Bold"/>
                <a:cs typeface="Aileron Bold"/>
                <a:sym typeface="Aileron Bold"/>
              </a:rPr>
              <a:t>MARCH 2026</a:t>
            </a:r>
          </a:p>
        </p:txBody>
      </p:sp>
      <p:sp>
        <p:nvSpPr>
          <p:cNvPr name="TextBox 7" id="7"/>
          <p:cNvSpPr txBox="true"/>
          <p:nvPr/>
        </p:nvSpPr>
        <p:spPr>
          <a:xfrm rot="0">
            <a:off x="1028700" y="3157802"/>
            <a:ext cx="7229810" cy="1753334"/>
          </a:xfrm>
          <a:prstGeom prst="rect">
            <a:avLst/>
          </a:prstGeom>
        </p:spPr>
        <p:txBody>
          <a:bodyPr anchor="t" rtlCol="false" tIns="0" lIns="0" bIns="0" rIns="0">
            <a:spAutoFit/>
          </a:bodyPr>
          <a:lstStyle/>
          <a:p>
            <a:pPr algn="l">
              <a:lnSpc>
                <a:spcPts val="3507"/>
              </a:lnSpc>
            </a:pPr>
            <a:r>
              <a:rPr lang="en-US" b="true" sz="2740">
                <a:solidFill>
                  <a:srgbClr val="F6E9CE"/>
                </a:solidFill>
                <a:latin typeface="Aileron Bold"/>
                <a:ea typeface="Aileron Bold"/>
                <a:cs typeface="Aileron Bold"/>
                <a:sym typeface="Aileron Bold"/>
              </a:rPr>
              <a:t>WWW.ALASA.BIZ</a:t>
            </a:r>
          </a:p>
          <a:p>
            <a:pPr algn="l">
              <a:lnSpc>
                <a:spcPts val="3507"/>
              </a:lnSpc>
            </a:pPr>
            <a:r>
              <a:rPr lang="en-US" b="true" sz="2740">
                <a:solidFill>
                  <a:srgbClr val="F6E9CE"/>
                </a:solidFill>
                <a:latin typeface="Aileron Bold"/>
                <a:ea typeface="Aileron Bold"/>
                <a:cs typeface="Aileron Bold"/>
                <a:sym typeface="Aileron Bold"/>
              </a:rPr>
              <a:t>READ@ALASA.BIZ</a:t>
            </a:r>
          </a:p>
          <a:p>
            <a:pPr algn="l">
              <a:lnSpc>
                <a:spcPts val="3507"/>
              </a:lnSpc>
            </a:pPr>
            <a:r>
              <a:rPr lang="en-US" b="true" sz="2740">
                <a:solidFill>
                  <a:srgbClr val="F6E9CE"/>
                </a:solidFill>
                <a:latin typeface="Aileron Bold"/>
                <a:ea typeface="Aileron Bold"/>
                <a:cs typeface="Aileron Bold"/>
                <a:sym typeface="Aileron Bold"/>
              </a:rPr>
              <a:t>IG:  @READ.ALASA.BIZ</a:t>
            </a:r>
          </a:p>
          <a:p>
            <a:pPr algn="l">
              <a:lnSpc>
                <a:spcPts val="3507"/>
              </a:lnSpc>
            </a:pPr>
            <a:r>
              <a:rPr lang="en-US" b="true" sz="2740">
                <a:solidFill>
                  <a:srgbClr val="F6E9CE"/>
                </a:solidFill>
                <a:latin typeface="Aileron Bold"/>
                <a:ea typeface="Aileron Bold"/>
                <a:cs typeface="Aileron Bold"/>
                <a:sym typeface="Aileron Bold"/>
              </a:rPr>
              <a:t>X: @READ_ALASA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DAHR0xphNW4</dc:identifier>
  <dcterms:modified xsi:type="dcterms:W3CDTF">2011-08-01T06:04:30Z</dcterms:modified>
  <cp:revision>1</cp:revision>
  <dc:title>Alasa Rate Card 2026</dc:title>
</cp:coreProperties>
</file>